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6"/>
  </p:notesMasterIdLst>
  <p:handoutMasterIdLst>
    <p:handoutMasterId r:id="rId27"/>
  </p:handoutMasterIdLst>
  <p:sldIdLst>
    <p:sldId id="303" r:id="rId2"/>
    <p:sldId id="668" r:id="rId3"/>
    <p:sldId id="718" r:id="rId4"/>
    <p:sldId id="670" r:id="rId5"/>
    <p:sldId id="636" r:id="rId6"/>
    <p:sldId id="716" r:id="rId7"/>
    <p:sldId id="674" r:id="rId8"/>
    <p:sldId id="651" r:id="rId9"/>
    <p:sldId id="671" r:id="rId10"/>
    <p:sldId id="672" r:id="rId11"/>
    <p:sldId id="673" r:id="rId12"/>
    <p:sldId id="705" r:id="rId13"/>
    <p:sldId id="706" r:id="rId14"/>
    <p:sldId id="707" r:id="rId15"/>
    <p:sldId id="708" r:id="rId16"/>
    <p:sldId id="709" r:id="rId17"/>
    <p:sldId id="710" r:id="rId18"/>
    <p:sldId id="711" r:id="rId19"/>
    <p:sldId id="712" r:id="rId20"/>
    <p:sldId id="713" r:id="rId21"/>
    <p:sldId id="714" r:id="rId22"/>
    <p:sldId id="715" r:id="rId23"/>
    <p:sldId id="717" r:id="rId24"/>
    <p:sldId id="704" r:id="rId2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C6D254"/>
    <a:srgbClr val="72AF2F"/>
    <a:srgbClr val="000000"/>
    <a:srgbClr val="5C88D0"/>
    <a:srgbClr val="2A6EA8"/>
    <a:srgbClr val="B1D254"/>
    <a:srgbClr val="72732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41" autoAdjust="0"/>
    <p:restoredTop sz="98004" autoAdjust="0"/>
  </p:normalViewPr>
  <p:slideViewPr>
    <p:cSldViewPr snapToGrid="0">
      <p:cViewPr>
        <p:scale>
          <a:sx n="70" d="100"/>
          <a:sy n="70" d="100"/>
        </p:scale>
        <p:origin x="-384" y="-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-2934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61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8/25/2017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8/25/2017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S5-174005, SA5#114, Sophia-Antipolis, France, 21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 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25 August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2017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113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2017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‹N°›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820444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800" dirty="0"/>
              <a:t/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</a:t>
            </a:r>
            <a:r>
              <a:rPr lang="en-GB" altLang="zh-CN" sz="4800" b="1" dirty="0" smtClean="0"/>
              <a:t>OAM SWG Exec Report</a:t>
            </a:r>
            <a:r>
              <a:rPr lang="en-GB" sz="4800" b="1" i="1" dirty="0"/>
              <a:t/>
            </a:r>
            <a:br>
              <a:rPr lang="en-GB" sz="4800" b="1" i="1" dirty="0"/>
            </a:br>
            <a:r>
              <a:rPr lang="fr-FR" sz="2400" dirty="0" smtClean="0">
                <a:latin typeface="Arial" pitchFamily="34" charset="0"/>
              </a:rPr>
              <a:t>SA5#114, 21-25 </a:t>
            </a:r>
            <a:r>
              <a:rPr lang="fr-FR" sz="2400" dirty="0" err="1" smtClean="0">
                <a:latin typeface="Arial" pitchFamily="34" charset="0"/>
              </a:rPr>
              <a:t>Aug</a:t>
            </a:r>
            <a:r>
              <a:rPr lang="fr-FR" sz="2400" dirty="0" smtClean="0">
                <a:latin typeface="Arial" pitchFamily="34" charset="0"/>
              </a:rPr>
              <a:t>. 2017</a:t>
            </a:r>
            <a:br>
              <a:rPr lang="fr-FR" sz="2400" dirty="0" smtClean="0">
                <a:latin typeface="Arial" pitchFamily="34" charset="0"/>
              </a:rPr>
            </a:br>
            <a:r>
              <a:rPr lang="fr-FR" sz="2400" dirty="0" smtClean="0">
                <a:latin typeface="Arial" pitchFamily="34" charset="0"/>
              </a:rPr>
              <a:t>Sophia-Antipolis, France</a:t>
            </a:r>
            <a: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dirty="0"/>
              <a:t/>
            </a:r>
            <a:br>
              <a:rPr lang="en-US" altLang="en-US" sz="2667" dirty="0"/>
            </a:br>
            <a:r>
              <a:rPr lang="en-GB" sz="2400" dirty="0" smtClean="0">
                <a:latin typeface="Arial" charset="0"/>
              </a:rPr>
              <a:t>Jean-Michel CORNILY, </a:t>
            </a:r>
            <a:r>
              <a:rPr lang="en-GB" sz="2400" dirty="0">
                <a:latin typeface="Arial" charset="0"/>
              </a:rPr>
              <a:t>SA5 </a:t>
            </a:r>
            <a:r>
              <a:rPr lang="en-GB" sz="2400" dirty="0" smtClean="0">
                <a:latin typeface="Arial" charset="0"/>
              </a:rPr>
              <a:t>Vice-Chair</a:t>
            </a:r>
            <a:r>
              <a:rPr lang="en-GB" sz="2400" dirty="0">
                <a:latin typeface="Arial" charset="0"/>
              </a:rPr>
              <a:t>, </a:t>
            </a:r>
            <a:r>
              <a:rPr lang="en-GB" sz="2400" dirty="0" smtClean="0">
                <a:latin typeface="Arial" charset="0"/>
              </a:rPr>
              <a:t>ORANGE</a:t>
            </a:r>
            <a:endParaRPr lang="en-GB" sz="24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2400" dirty="0" smtClean="0">
                <a:latin typeface="Arial" charset="0"/>
              </a:rPr>
              <a:t>Christian TOCHE, </a:t>
            </a:r>
            <a:r>
              <a:rPr lang="en-GB" sz="2400" dirty="0">
                <a:latin typeface="Arial" charset="0"/>
              </a:rPr>
              <a:t>SA5 Vice-Chair, </a:t>
            </a:r>
            <a:r>
              <a:rPr lang="en-GB" sz="2400" dirty="0" smtClean="0">
                <a:latin typeface="Arial" charset="0"/>
              </a:rPr>
              <a:t>Huawei</a:t>
            </a:r>
            <a:endParaRPr lang="en-US" altLang="en-US" sz="2667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(3/4)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0859143"/>
              </p:ext>
            </p:extLst>
          </p:nvPr>
        </p:nvGraphicFramePr>
        <p:xfrm>
          <a:off x="1078173" y="1360424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21762"/>
                <a:gridCol w="241872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Management of Network Slicing in Mobile Networks, Concepts, Use cases and Requirements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NETSLICE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760066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5%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SA#79 – March 2018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As input to the meeting there were 23 contributions;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 contributions were discussed of which 1 was approved;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group discussed skeleton, introduction, scope and network slice definitions;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other contributions were not presented due to change to the time plan. 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TSs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28.530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8513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4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8875232"/>
              </p:ext>
            </p:extLst>
          </p:nvPr>
        </p:nvGraphicFramePr>
        <p:xfrm>
          <a:off x="1078173" y="1360424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21762"/>
                <a:gridCol w="241872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Provisioning of network slicing for 5G networks and services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NETSLICE-PRO_NS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760065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Huawei, Nokia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</a:t>
                      </a: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sv-SE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There has been no session at this meeting.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TSs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28.531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8513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1/11)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1611631"/>
              </p:ext>
            </p:extLst>
          </p:nvPr>
        </p:nvGraphicFramePr>
        <p:xfrm>
          <a:off x="1078173" y="1360424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21762"/>
                <a:gridCol w="241872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Implementation for the Partitioning of </a:t>
                      </a:r>
                      <a:r>
                        <a:rPr lang="en-US" sz="1800" b="1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Itf</a:t>
                      </a: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-N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FS_IMP-ITFN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710007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60% -&gt; 80%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SA#79 – March 2018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Recommendation on creating solution set for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Itf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-N was discussed. An operator specified protocol based on socket is proposed to support the partitioning of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Itf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-N.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TR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32.880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75764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(2/11)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8075936"/>
              </p:ext>
            </p:extLst>
          </p:nvPr>
        </p:nvGraphicFramePr>
        <p:xfrm>
          <a:off x="1078173" y="1360424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21762"/>
                <a:gridCol w="241872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and Orchestration Architecture of Next Generation Network and Service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FS_NGNS_MOA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720047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25% -&gt; 30%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SA#78 – Dec. 2017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Key issues to be considered for 5G management architecture options was discussed.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Considerations on the 5G NF management standard interfaces was discussed.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use case for management and orchestration architecture for management of communication service was discussed.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Use case of multi-operator service support with management data was discussed.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Service management model definition was discussed.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TR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28.800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14407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(3/11)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4780698"/>
              </p:ext>
            </p:extLst>
          </p:nvPr>
        </p:nvGraphicFramePr>
        <p:xfrm>
          <a:off x="191069" y="1360424"/>
          <a:ext cx="11750723" cy="4864976"/>
        </p:xfrm>
        <a:graphic>
          <a:graphicData uri="http://schemas.openxmlformats.org/drawingml/2006/table">
            <a:tbl>
              <a:tblPr/>
              <a:tblGrid>
                <a:gridCol w="183737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17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007253"/>
                <a:gridCol w="288438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and Orchestration of Network Slicing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FS_MONETS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720048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90% -&gt; 100%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SA#77 – Sept. 2017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As input to the meeting: 28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and presentation sheet for (not treated at this session). All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were treated. Approved: 3. Some of the contributions addressing Editor’s notes were merged.  The group: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reached a deeper common understanding of the uses cases and solutions on the network slice subnet level and the role of the NSSMF and relation with NSMF;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discussed contributions about the service management and interaction of with parties external to the operator.;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reached a better understanding of the potential opportunities for the industry for standardization of interfaces between new functionalities that come with network slicing;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discussed way forward for the normative work, agreement summarized in a discussion paper (S5-173362);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discussed conclusions and recommendations in order to finalize the study.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28.801 will be sent to SA#77 for Approval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TR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28.801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01988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(4/11)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9031677"/>
              </p:ext>
            </p:extLst>
          </p:nvPr>
        </p:nvGraphicFramePr>
        <p:xfrm>
          <a:off x="1078173" y="1360424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21762"/>
                <a:gridCol w="241872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aspects of next generation network architecture and features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FS_MAN_NGNAF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720046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 Networks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60% -&gt; 70%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SA#78 – Dec. 2017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During the meeting, 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following 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total 16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TDocs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have been discussed: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relates to the term usage of “NF” and “NF instance” in the TR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relate to NR management use cases, requirements and solutions.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and 1 discussion paper 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relate 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to edge computing management use cases, requirements and solutions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relate to 5GC management use cases, requirements and solutions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relates to SON for New RAN solution.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 presentation paper for information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  <a:endParaRPr kumimoji="0" lang="en-US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28.802 will be sent for Information to SA#77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TR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28.802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35704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(5/11)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7414078"/>
              </p:ext>
            </p:extLst>
          </p:nvPr>
        </p:nvGraphicFramePr>
        <p:xfrm>
          <a:off x="1078173" y="1346776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21762"/>
                <a:gridCol w="241872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aspects of selected </a:t>
                      </a:r>
                      <a:r>
                        <a:rPr lang="en-US" sz="1800" b="1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-related features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FS_OAM_IOT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730055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Cisco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20% -&gt; 30%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SA5#79 – March </a:t>
                      </a: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2018</a:t>
                      </a:r>
                      <a:endParaRPr kumimoji="0" lang="en-GB" altLang="zh-CN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Handover related measurements discussed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Cell level radio bearer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QoS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related measurements discussed and agreed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Radio resource utilization related measurements discussed and agreed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Paging related measurements discussed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TR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32.857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4079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(6/11)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2411193"/>
              </p:ext>
            </p:extLst>
          </p:nvPr>
        </p:nvGraphicFramePr>
        <p:xfrm>
          <a:off x="1078173" y="1360424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21762"/>
                <a:gridCol w="241872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 RESTful HTTP-based Solution Set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FS_OAM_RESTFUL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730057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 Networks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45% -&gt; 80%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SA#78 – Dec. 2017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REST design principles, HTTP method descriptions, the Richardson Maturity Model and design patterns were added to the TR.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32.866 will be sent for Information to SA#77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TR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32.866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2558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(7/11)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565392"/>
              </p:ext>
            </p:extLst>
          </p:nvPr>
        </p:nvGraphicFramePr>
        <p:xfrm>
          <a:off x="163773" y="1019224"/>
          <a:ext cx="11832610" cy="5222838"/>
        </p:xfrm>
        <a:graphic>
          <a:graphicData uri="http://schemas.openxmlformats.org/drawingml/2006/table">
            <a:tbl>
              <a:tblPr/>
              <a:tblGrid>
                <a:gridCol w="14086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9613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22750"/>
                <a:gridCol w="380507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aspects of virtualized network functions that are part of the NR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FS_MA_RNVNF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760055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Intel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40% -&gt; </a:t>
                      </a: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SA#77 – Sept. 2017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group discussed the following topics at the session: 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Use cases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: PM, FM, and validation of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NsDf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for a NSD, deployment of non-virtualized part of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gNB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based on the available non-virtualized resource, instantiation of virtualized part of a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gNB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with the concrete NFVI-POP information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Gap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: adding, deleting and replacing the non-virtualized part of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gNB</a:t>
                      </a:r>
                      <a:endParaRPr kumimoji="0" lang="en-US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Solutions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: 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CU and DU modelling option, 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potential solution for establishing relation between virtualized part and non-virtualized part of a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gNB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, 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potential solution for establishing relation between the CN NF and the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gNB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, 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potential solutions to support partially virtualized NF under NFV concept, 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potential solution for instantiating NS containing CN VNF and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gNB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, 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potential solution for updating transport network requirements, 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potential solution for on-boarding NSD for the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gNB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, 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potential solution for adding VNFFGD and VNFFGs for the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gNB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, </a:t>
                      </a:r>
                      <a:endParaRPr kumimoji="0" lang="en-US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Conclusion </a:t>
                      </a:r>
                      <a:r>
                        <a:rPr kumimoji="0" lang="en-US" sz="1600" b="0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and recommendation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32.864 will be sent to SA#77 for Information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TR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32.864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55212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(8/11)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4365826"/>
              </p:ext>
            </p:extLst>
          </p:nvPr>
        </p:nvGraphicFramePr>
        <p:xfrm>
          <a:off x="1078173" y="1360424"/>
          <a:ext cx="9853684" cy="497899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21762"/>
                <a:gridCol w="241872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Enhancement of CUPS of EPC Nodes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FS_MECUPS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730056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40% -&gt; 50</a:t>
                      </a: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SA#78 – Dec. 2017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potential solution for PGW and SGW related measurement are proposed. The group discussed the following 4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at the session </a:t>
                      </a:r>
                    </a:p>
                    <a:p>
                      <a:pPr marL="895335" lvl="1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S5-174143 Add potential solution for PGW and SGW related measurements in CUPS</a:t>
                      </a:r>
                    </a:p>
                    <a:p>
                      <a:pPr marL="895335" lvl="1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S5-174144 Editor’s notes resolution</a:t>
                      </a:r>
                    </a:p>
                    <a:p>
                      <a:pPr marL="895335" lvl="1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S5-174145 Add conclusions</a:t>
                      </a:r>
                    </a:p>
                    <a:p>
                      <a:pPr marL="895335" lvl="1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S5-174146 Add recommendations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It is expected use case regarding interface between the CP and UP along with corresponding requirements and solutions from Nokia.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TR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32.867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20711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09" y="0"/>
            <a:ext cx="8973312" cy="768101"/>
          </a:xfrm>
        </p:spPr>
        <p:txBody>
          <a:bodyPr/>
          <a:lstStyle/>
          <a:p>
            <a:r>
              <a:rPr lang="sv-SE" dirty="0"/>
              <a:t>Incoming LSs (</a:t>
            </a:r>
            <a:r>
              <a:rPr lang="sv-SE" dirty="0" smtClean="0"/>
              <a:t>1/2)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592560949"/>
              </p:ext>
            </p:extLst>
          </p:nvPr>
        </p:nvGraphicFramePr>
        <p:xfrm>
          <a:off x="300252" y="1477253"/>
          <a:ext cx="11600596" cy="48460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969">
                  <a:extLst>
                    <a:ext uri="{9D8B030D-6E8A-4147-A177-3AD203B41FA5}">
                      <a16:colId xmlns="" xmlns:a16="http://schemas.microsoft.com/office/drawing/2014/main" val="570476699"/>
                    </a:ext>
                  </a:extLst>
                </a:gridCol>
                <a:gridCol w="7063044">
                  <a:extLst>
                    <a:ext uri="{9D8B030D-6E8A-4147-A177-3AD203B41FA5}">
                      <a16:colId xmlns="" xmlns:a16="http://schemas.microsoft.com/office/drawing/2014/main" val="2618836924"/>
                    </a:ext>
                  </a:extLst>
                </a:gridCol>
                <a:gridCol w="1207239">
                  <a:extLst>
                    <a:ext uri="{9D8B030D-6E8A-4147-A177-3AD203B41FA5}">
                      <a16:colId xmlns="" xmlns:a16="http://schemas.microsoft.com/office/drawing/2014/main" val="3016348962"/>
                    </a:ext>
                  </a:extLst>
                </a:gridCol>
                <a:gridCol w="1123982">
                  <a:extLst>
                    <a:ext uri="{9D8B030D-6E8A-4147-A177-3AD203B41FA5}">
                      <a16:colId xmlns="" xmlns:a16="http://schemas.microsoft.com/office/drawing/2014/main" val="3690116950"/>
                    </a:ext>
                  </a:extLst>
                </a:gridCol>
                <a:gridCol w="1193362">
                  <a:extLst>
                    <a:ext uri="{9D8B030D-6E8A-4147-A177-3AD203B41FA5}">
                      <a16:colId xmlns="" xmlns:a16="http://schemas.microsoft.com/office/drawing/2014/main" val="2952368263"/>
                    </a:ext>
                  </a:extLst>
                </a:gridCol>
              </a:tblGrid>
              <a:tr h="759583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83687663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S5‑174045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ETSI TC CYBER ccSA5 on Middlebox security 	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ETSI TC CYBER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47606063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S5‑174046 	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GSMA cc SA5 on Network Slicing initiative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GSMA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89524554"/>
                  </a:ext>
                </a:extLst>
              </a:tr>
              <a:tr h="42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S5‑174047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RAN2 to SA5 on supported features by 5GC for E-UTRA connected to 5G CN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RAN2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Postponed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39015415"/>
                  </a:ext>
                </a:extLst>
              </a:tr>
              <a:tr h="42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S5‑174050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SA2 to SA5 on EUTRAN sharing enhancement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SA2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S5‑174052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LS from TSG SA cc SA5 on Energy Efficiency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S5‑174062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LS from RAN2 to SA5 on changing the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Neighbour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cell Relation acronym to “NCR”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RAN2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447332"/>
                  </a:ext>
                </a:extLst>
              </a:tr>
              <a:tr h="42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S5‑174064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Resubmitted LS on Collection Period correction for MDT M3 measurement in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eUTRAN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RAN3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Postponed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49318591"/>
                  </a:ext>
                </a:extLst>
              </a:tr>
              <a:tr h="42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S5‑174065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Resubmitted LS reply to ATIS NRSC on “Establish a Metric to Determine a Drop in Registered Users in an IP-Based Network”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ATIS NRSC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Replied to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S5-174331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S5‑174067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ETSI NFV to SA5 on Progress on ETSI NFV APIs specifications for Management and Orchestration interfaces 	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ETSI ISG NFV </a:t>
                      </a:r>
                      <a:endParaRPr lang="sv-SE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(9/11)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8332566"/>
              </p:ext>
            </p:extLst>
          </p:nvPr>
        </p:nvGraphicFramePr>
        <p:xfrm>
          <a:off x="1078173" y="1360424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21762"/>
                <a:gridCol w="241872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OAM aspects of LTE and WLAN integration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FS_OAM_LWI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760056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Intel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5% </a:t>
                      </a: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-&gt; 10%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SA#79 – March 2018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group discussed the following topics at the session: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provisioning WLAN information to WT for non-collocated LWA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management of relation between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eNB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and WT for non-collocated LWA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provisioning WLAN information to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eNB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for collocated LWA.</a:t>
                      </a:r>
                      <a:endParaRPr kumimoji="0" lang="en-US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TR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32.868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65878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(10/11)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5804447"/>
              </p:ext>
            </p:extLst>
          </p:nvPr>
        </p:nvGraphicFramePr>
        <p:xfrm>
          <a:off x="1078173" y="1360424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21762"/>
                <a:gridCol w="241872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network policy management for mobile networks based on NFV scenarios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FS_NETPOL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760059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5% -&gt; </a:t>
                      </a: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Five contributions 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were 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addressed, which involves deployment UC and requirements, policy operation requirements, concept update and general procedure for policy operation.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deployment UC captured the policy management requirement of the specific location constraints between the existing NE and the virtualized network function to be instantiated. 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concept update contribution has been approved before the OAM closing Session.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TR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32.871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66816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(11/11)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8355599"/>
              </p:ext>
            </p:extLst>
          </p:nvPr>
        </p:nvGraphicFramePr>
        <p:xfrm>
          <a:off x="1078173" y="1360424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21762"/>
                <a:gridCol w="241872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and functional aspects of Energy Efficiency (EE) in 5G networks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FS_EE_5G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760064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ORANGE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5%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were discussed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skeleton was discussed; it was requested to add editor’s notes for each clause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of EE KPIs shall be revised and will be sent out for email approval.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TR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32.972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89012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 smtClean="0"/>
              <a:t>TRs / TSs to be sent to SA#77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724105778"/>
              </p:ext>
            </p:extLst>
          </p:nvPr>
        </p:nvGraphicFramePr>
        <p:xfrm>
          <a:off x="641446" y="1910693"/>
          <a:ext cx="10549718" cy="20768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4519">
                  <a:extLst>
                    <a:ext uri="{9D8B030D-6E8A-4147-A177-3AD203B41FA5}">
                      <a16:colId xmlns="" xmlns:a16="http://schemas.microsoft.com/office/drawing/2014/main" val="570476699"/>
                    </a:ext>
                  </a:extLst>
                </a:gridCol>
                <a:gridCol w="5194519">
                  <a:extLst>
                    <a:ext uri="{9D8B030D-6E8A-4147-A177-3AD203B41FA5}">
                      <a16:colId xmlns="" xmlns:a16="http://schemas.microsoft.com/office/drawing/2014/main" val="2618836924"/>
                    </a:ext>
                  </a:extLst>
                </a:gridCol>
                <a:gridCol w="1965277"/>
                <a:gridCol w="2115403">
                  <a:extLst>
                    <a:ext uri="{9D8B030D-6E8A-4147-A177-3AD203B41FA5}">
                      <a16:colId xmlns="" xmlns:a16="http://schemas.microsoft.com/office/drawing/2014/main" val="3016348962"/>
                    </a:ext>
                  </a:extLst>
                </a:gridCol>
              </a:tblGrid>
              <a:tr h="573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Sent for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8368766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S5‑174279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Presentation of 28.801 to SA for approval 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Ericsson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kern="12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Approval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4760606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S5-174287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Presentation of 28.802 to SA for information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Nokia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Information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7206851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S5-174425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Cover sheet TR 32.866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Nokia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Information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59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S5-174482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Presentation sheet TR 32.864 for information</a:t>
                      </a:r>
                      <a:endParaRPr lang="sv-SE" sz="16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Intel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Information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96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3600" dirty="0" err="1"/>
              <a:t>Thank</a:t>
            </a:r>
            <a:r>
              <a:rPr lang="sv-SE" sz="3600" dirty="0"/>
              <a:t> </a:t>
            </a:r>
            <a:r>
              <a:rPr lang="sv-SE" sz="3600" dirty="0" err="1"/>
              <a:t>you</a:t>
            </a:r>
            <a:r>
              <a:rPr lang="sv-SE" sz="36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09" y="0"/>
            <a:ext cx="8973312" cy="768101"/>
          </a:xfrm>
        </p:spPr>
        <p:txBody>
          <a:bodyPr/>
          <a:lstStyle/>
          <a:p>
            <a:r>
              <a:rPr lang="sv-SE" dirty="0"/>
              <a:t>Incoming LSs </a:t>
            </a:r>
            <a:r>
              <a:rPr lang="sv-SE" dirty="0" smtClean="0"/>
              <a:t>(2/2)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108201331"/>
              </p:ext>
            </p:extLst>
          </p:nvPr>
        </p:nvGraphicFramePr>
        <p:xfrm>
          <a:off x="300252" y="1504549"/>
          <a:ext cx="11586948" cy="47981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4058">
                  <a:extLst>
                    <a:ext uri="{9D8B030D-6E8A-4147-A177-3AD203B41FA5}">
                      <a16:colId xmlns="" xmlns:a16="http://schemas.microsoft.com/office/drawing/2014/main" val="570476699"/>
                    </a:ext>
                  </a:extLst>
                </a:gridCol>
                <a:gridCol w="7082454">
                  <a:extLst>
                    <a:ext uri="{9D8B030D-6E8A-4147-A177-3AD203B41FA5}">
                      <a16:colId xmlns="" xmlns:a16="http://schemas.microsoft.com/office/drawing/2014/main" val="2618836924"/>
                    </a:ext>
                  </a:extLst>
                </a:gridCol>
                <a:gridCol w="1205819">
                  <a:extLst>
                    <a:ext uri="{9D8B030D-6E8A-4147-A177-3AD203B41FA5}">
                      <a16:colId xmlns="" xmlns:a16="http://schemas.microsoft.com/office/drawing/2014/main" val="3016348962"/>
                    </a:ext>
                  </a:extLst>
                </a:gridCol>
                <a:gridCol w="1122659">
                  <a:extLst>
                    <a:ext uri="{9D8B030D-6E8A-4147-A177-3AD203B41FA5}">
                      <a16:colId xmlns="" xmlns:a16="http://schemas.microsoft.com/office/drawing/2014/main" val="3690116950"/>
                    </a:ext>
                  </a:extLst>
                </a:gridCol>
                <a:gridCol w="1191958">
                  <a:extLst>
                    <a:ext uri="{9D8B030D-6E8A-4147-A177-3AD203B41FA5}">
                      <a16:colId xmlns="" xmlns:a16="http://schemas.microsoft.com/office/drawing/2014/main" val="2952368263"/>
                    </a:ext>
                  </a:extLst>
                </a:gridCol>
              </a:tblGrid>
              <a:tr h="742352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83687663"/>
                  </a:ext>
                </a:extLst>
              </a:tr>
              <a:tr h="5198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S5‑174071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SA2 cc SA5 on Supported features by 5GC for E-UTRA connected to 5G CN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SA2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98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S5‑174072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Response LS from SA2 to SA5 on progress of Network Slicing related work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SA2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Replied to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S5-174350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98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S5‑174085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BBF to SA5 on Cooperation on Network Slicing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BBF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Replied to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S5-174382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98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S5‑174089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BBF to SA5 on User Services Platform specification available for review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BBF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98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S5‑174090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on Evolution of IMSI format and E.212 Recommendation 	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ITU-T SG 2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72068513"/>
                  </a:ext>
                </a:extLst>
              </a:tr>
              <a:tr h="4165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S5‑174295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MEF Forum to SA5 on MEF Forum Work on 5G 	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MEF Forum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Postponed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1681970"/>
                  </a:ext>
                </a:extLst>
              </a:tr>
              <a:tr h="5198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S5‑174332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LSOut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reply to 3GPP SA5 on progress of measurement definitions 	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ETSI NFV </a:t>
                      </a:r>
                      <a:endParaRPr lang="sv-SE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98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S5‑174333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LSOut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reply to 3GPP SA5 on Managing EM IP address provided to VNF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ETSI NFV </a:t>
                      </a:r>
                      <a:endParaRPr lang="sv-SE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995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</a:t>
            </a:r>
            <a:r>
              <a:rPr lang="sv-SE" dirty="0" smtClean="0"/>
              <a:t>LSs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256342886"/>
              </p:ext>
            </p:extLst>
          </p:nvPr>
        </p:nvGraphicFramePr>
        <p:xfrm>
          <a:off x="835330" y="1692319"/>
          <a:ext cx="10260300" cy="21938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4890">
                  <a:extLst>
                    <a:ext uri="{9D8B030D-6E8A-4147-A177-3AD203B41FA5}">
                      <a16:colId xmlns="" xmlns:a16="http://schemas.microsoft.com/office/drawing/2014/main" val="570476699"/>
                    </a:ext>
                  </a:extLst>
                </a:gridCol>
                <a:gridCol w="5465794">
                  <a:extLst>
                    <a:ext uri="{9D8B030D-6E8A-4147-A177-3AD203B41FA5}">
                      <a16:colId xmlns="" xmlns:a16="http://schemas.microsoft.com/office/drawing/2014/main" val="2618836924"/>
                    </a:ext>
                  </a:extLst>
                </a:gridCol>
                <a:gridCol w="1265010">
                  <a:extLst>
                    <a:ext uri="{9D8B030D-6E8A-4147-A177-3AD203B41FA5}">
                      <a16:colId xmlns="" xmlns:a16="http://schemas.microsoft.com/office/drawing/2014/main" val="3016348962"/>
                    </a:ext>
                  </a:extLst>
                </a:gridCol>
                <a:gridCol w="1181471">
                  <a:extLst>
                    <a:ext uri="{9D8B030D-6E8A-4147-A177-3AD203B41FA5}">
                      <a16:colId xmlns="" xmlns:a16="http://schemas.microsoft.com/office/drawing/2014/main" val="3690116950"/>
                    </a:ext>
                  </a:extLst>
                </a:gridCol>
                <a:gridCol w="1423135">
                  <a:extLst>
                    <a:ext uri="{9D8B030D-6E8A-4147-A177-3AD203B41FA5}">
                      <a16:colId xmlns="" xmlns:a16="http://schemas.microsoft.com/office/drawing/2014/main" val="2952368263"/>
                    </a:ext>
                  </a:extLst>
                </a:gridCol>
              </a:tblGrid>
              <a:tr h="7101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8368766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S5‑174331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reply to ATIS NRSC on ”Establish a Metric to Determine a Drop in Registered Users in an IP-Based Network”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ATIS NRSC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4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S5-174065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4760606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S5‑174350 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reply from SA5 to SA2 on progress of Network Slicing related work 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SA2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S5‑174072 </a:t>
                      </a:r>
                      <a:endParaRPr lang="sv-SE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72068513"/>
                  </a:ext>
                </a:extLst>
              </a:tr>
              <a:tr h="5522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S5‑174382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Reply to: LS from BBF to SA5 on Cooperation on Network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Slicing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-&gt; for SA5 Approval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BBF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S5-174085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291043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4000" kern="0" dirty="0" smtClean="0">
                <a:solidFill>
                  <a:srgbClr val="FF0000"/>
                </a:solidFill>
                <a:latin typeface="Calibri"/>
                <a:cs typeface="+mj-cs"/>
              </a:rPr>
              <a:t>New Work Item proposals</a:t>
            </a:r>
          </a:p>
          <a:p>
            <a:pPr algn="ctr"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Calibri"/>
                <a:cs typeface="Times New Roman" pitchFamily="18" charset="0"/>
              </a:rPr>
              <a:t>For </a:t>
            </a:r>
            <a:r>
              <a:rPr lang="en-US" altLang="zh-CN" sz="3200" dirty="0">
                <a:solidFill>
                  <a:srgbClr val="FF0000"/>
                </a:solidFill>
                <a:latin typeface="Calibri"/>
                <a:cs typeface="Times New Roman" pitchFamily="18" charset="0"/>
              </a:rPr>
              <a:t>approval by SA5 closing </a:t>
            </a:r>
            <a:r>
              <a:rPr lang="en-US" altLang="zh-CN" sz="3200" dirty="0" smtClean="0">
                <a:solidFill>
                  <a:srgbClr val="FF0000"/>
                </a:solidFill>
                <a:latin typeface="Calibri"/>
                <a:cs typeface="Times New Roman" pitchFamily="18" charset="0"/>
              </a:rPr>
              <a:t>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1333063"/>
              </p:ext>
            </p:extLst>
          </p:nvPr>
        </p:nvGraphicFramePr>
        <p:xfrm>
          <a:off x="855128" y="1710439"/>
          <a:ext cx="10254142" cy="1199521"/>
        </p:xfrm>
        <a:graphic>
          <a:graphicData uri="http://schemas.openxmlformats.org/drawingml/2006/table">
            <a:tbl>
              <a:tblPr/>
              <a:tblGrid>
                <a:gridCol w="11237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1551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75211"/>
              </a:tblGrid>
              <a:tr h="645638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S5‑174335</a:t>
                      </a:r>
                      <a:endParaRPr lang="sv-SE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SON for AAS deployment management</a:t>
                      </a:r>
                      <a:endParaRPr lang="nn-NO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  <a:endParaRPr lang="nn-NO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7331968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Maintenance and Rel-15 small </a:t>
            </a: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Enhancements</a:t>
            </a:r>
          </a:p>
          <a:p>
            <a:pPr algn="ctr">
              <a:defRPr/>
            </a:pPr>
            <a:r>
              <a:rPr lang="en-US" altLang="zh-CN" sz="2800" kern="0" dirty="0" smtClean="0">
                <a:solidFill>
                  <a:srgbClr val="FF0000"/>
                </a:solidFill>
                <a:latin typeface="Calibri"/>
                <a:cs typeface="+mj-cs"/>
              </a:rPr>
              <a:t>Agreed CRs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1599235"/>
              </p:ext>
            </p:extLst>
          </p:nvPr>
        </p:nvGraphicFramePr>
        <p:xfrm>
          <a:off x="354839" y="1737735"/>
          <a:ext cx="10972802" cy="3968936"/>
        </p:xfrm>
        <a:graphic>
          <a:graphicData uri="http://schemas.openxmlformats.org/drawingml/2006/table">
            <a:tbl>
              <a:tblPr/>
              <a:tblGrid>
                <a:gridCol w="11751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5235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45315"/>
              </a:tblGrid>
              <a:tr h="645638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algn="ctr" fontAlgn="t"/>
                      <a:r>
                        <a:rPr lang="sv-S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S5‑174142</a:t>
                      </a:r>
                      <a:endParaRPr lang="sv-SE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Rel-15 CR 32.422 Modification of parameters of Area Scope for MDT </a:t>
                      </a:r>
                      <a:endParaRPr lang="nn-NO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14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Huawei</a:t>
                      </a:r>
                      <a:endParaRPr lang="nn-NO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369207408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S5‑174210</a:t>
                      </a:r>
                      <a:endParaRPr lang="sv-SE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R14 CR TS 28.510 Remove the duplicated use cases and requirements</a:t>
                      </a:r>
                      <a:endParaRPr lang="nn-NO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ZTE Corporation</a:t>
                      </a:r>
                      <a:endParaRPr lang="nn-NO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733196816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S5‑174264 </a:t>
                      </a:r>
                      <a:endParaRPr lang="sv-SE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CR 32.101 Addition of management functions and entities </a:t>
                      </a:r>
                      <a:endParaRPr lang="fi-FI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fi-FI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731845379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algn="ctr"/>
                      <a:r>
                        <a:rPr lang="fr-FR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S5-174337</a:t>
                      </a:r>
                      <a:endParaRPr lang="fr-F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 EUTRAN new sharing arrangement</a:t>
                      </a:r>
                      <a:endParaRPr lang="fr-F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i-FI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fr-F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13589511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algn="ctr" fontAlgn="t"/>
                      <a:r>
                        <a:rPr lang="sv-SE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S5-174338</a:t>
                      </a:r>
                      <a:endParaRPr lang="sv-SE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 EUTRAN new sharing arrangement</a:t>
                      </a:r>
                      <a:endParaRPr lang="fi-FI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fi-FI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388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S5‑174339 </a:t>
                      </a:r>
                      <a:endParaRPr lang="sv-SE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32.101 Replacement of 3G </a:t>
                      </a:r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term</a:t>
                      </a:r>
                      <a:endParaRPr lang="fi-FI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fi-FI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28992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(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1/1)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275162"/>
              </p:ext>
            </p:extLst>
          </p:nvPr>
        </p:nvGraphicFramePr>
        <p:xfrm>
          <a:off x="1078173" y="1360424"/>
          <a:ext cx="9853684" cy="4642530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21762"/>
                <a:gridCol w="241872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Performance management for mobile networks that include virtualized network functions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OAM14-MAMO_VNF-PM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690041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Intel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90% -&gt; </a:t>
                      </a: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SA#77 – Sept. 2017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group discussed the following contributions: 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S5-174126 and S5-174127 that propose changes related to the measurements of 3GPP NF related to VR.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S5-174128 that proposes IMF performance measurements of 3GPP NF related to VR.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S5-174128 that proposes EPC performance measurements of 3GPP NF related to VR.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endParaRPr kumimoji="0" lang="en-US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All revisions of these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to be sent for email approval.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22802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(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1/4)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7090635"/>
              </p:ext>
            </p:extLst>
          </p:nvPr>
        </p:nvGraphicFramePr>
        <p:xfrm>
          <a:off x="409431" y="1292185"/>
          <a:ext cx="11245757" cy="4978998"/>
        </p:xfrm>
        <a:graphic>
          <a:graphicData uri="http://schemas.openxmlformats.org/drawingml/2006/table">
            <a:tbl>
              <a:tblPr/>
              <a:tblGrid>
                <a:gridCol w="17584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48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78022"/>
                <a:gridCol w="276043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Control and monitoring of Power, Energy and Environmental (PEE) parameters in Radio Access Networks (RAN)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PEE_CMON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760055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ORANGE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10% -&gt; 20%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SA#79 – March 2018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It was agreed that two solutions shall be defined (Solution No. 1 based on existing IRPs, Solution No. 2 as a simplified interface) for this IRP, and that this affects the structure of all 3 TSs (28.304-6);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28.304: Progress was made on use cases, business-level requirements and specification-level requirements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28.305: a structure of the TS has been agreed. Some first information model description has been agreed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28.306: a skeleton has been proposed and agreed.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There was a request to replace “DM” with something else. There were discussions on why this would be needed. If agreed, this would affect the whole draft TS 28.303 and would thus require a new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to address this (for next meeting). An editor’s note has been in the draft TS to capture this.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TSs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28.304, 28.305, 28.306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31102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(2/4)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5157515"/>
              </p:ext>
            </p:extLst>
          </p:nvPr>
        </p:nvGraphicFramePr>
        <p:xfrm>
          <a:off x="1078173" y="1360424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21762"/>
                <a:gridCol w="241872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Management of </a:t>
                      </a:r>
                      <a:r>
                        <a:rPr lang="en-US" sz="1800" b="1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QoE</a:t>
                      </a: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measurement collection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QOED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760058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5%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Introduction, Scope, business requirements and business level use cases have been discussed and will probably be agreed at closing OAM plenary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TSs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28.404, 28.405, 28.406, 28.307, 28.308, 28.309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8513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34713</TotalTime>
  <Words>2361</Words>
  <Application>Microsoft Office PowerPoint</Application>
  <PresentationFormat>Personnalisé</PresentationFormat>
  <Paragraphs>505</Paragraphs>
  <Slides>24</Slides>
  <Notes>19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25" baseType="lpstr">
      <vt:lpstr>Office Theme</vt:lpstr>
      <vt:lpstr>    SA5 OAM SWG Exec Report SA5#114, 21-25 Aug. 2017 Sophia-Antipolis, France </vt:lpstr>
      <vt:lpstr>Incoming LSs (1/2)</vt:lpstr>
      <vt:lpstr>Incoming LSs (2/2)</vt:lpstr>
      <vt:lpstr>Outgoing LSs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TRs / TSs to be sent to SA#77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ORANGE</cp:lastModifiedBy>
  <cp:revision>978</cp:revision>
  <dcterms:created xsi:type="dcterms:W3CDTF">2008-08-30T09:32:10Z</dcterms:created>
  <dcterms:modified xsi:type="dcterms:W3CDTF">2017-08-25T10:45:21Z</dcterms:modified>
</cp:coreProperties>
</file>